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8"/>
  </p:notesMasterIdLst>
  <p:sldIdLst>
    <p:sldId id="301" r:id="rId2"/>
    <p:sldId id="302" r:id="rId3"/>
    <p:sldId id="307" r:id="rId4"/>
    <p:sldId id="291" r:id="rId5"/>
    <p:sldId id="292" r:id="rId6"/>
    <p:sldId id="268"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59" autoAdjust="0"/>
    <p:restoredTop sz="82000" autoAdjust="0"/>
  </p:normalViewPr>
  <p:slideViewPr>
    <p:cSldViewPr>
      <p:cViewPr varScale="1">
        <p:scale>
          <a:sx n="56" d="100"/>
          <a:sy n="56" d="100"/>
        </p:scale>
        <p:origin x="1056" y="78"/>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22793E-071A-44D1-9A5D-356F882212FC}" type="datetimeFigureOut">
              <a:rPr lang="en-US" smtClean="0"/>
              <a:t>19-Jul-19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A526DF-0AF1-4C42-A7D8-55EAA11431BE}" type="slidenum">
              <a:rPr lang="en-US" smtClean="0"/>
              <a:t>‹#›</a:t>
            </a:fld>
            <a:endParaRPr lang="en-US"/>
          </a:p>
        </p:txBody>
      </p:sp>
    </p:spTree>
    <p:extLst>
      <p:ext uri="{BB962C8B-B14F-4D97-AF65-F5344CB8AC3E}">
        <p14:creationId xmlns:p14="http://schemas.microsoft.com/office/powerpoint/2010/main" val="6019631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feature of the recommender might predict how much a user will enjoy a particular song. Since the data contains actual listen counts, should that be the target of the prediction? </a:t>
            </a:r>
          </a:p>
          <a:p>
            <a:r>
              <a:rPr lang="en-US" dirty="0" smtClean="0"/>
              <a:t>This would be the right thing to do if a large listen count means the user really likes the song and a low listen count means they’re not interested in it. How‐ ever, the data shows that while 99% of the listen counts are 24 or lower, there are also some listen counts in the thousands, with the maximum being 9,667.</a:t>
            </a:r>
          </a:p>
          <a:p>
            <a:r>
              <a:rPr lang="en-US" dirty="0" smtClean="0"/>
              <a:t>A more robust representation of user preference is to </a:t>
            </a:r>
            <a:r>
              <a:rPr lang="en-US" dirty="0" err="1" smtClean="0"/>
              <a:t>binarize</a:t>
            </a:r>
            <a:r>
              <a:rPr lang="en-US" dirty="0" smtClean="0"/>
              <a:t> the count and clip all counts greater than 1 to 1. In other words, if the user listened to a song at least once, then we count it as the user liking the song. This way, the model will not need to spend cycles on predicting the minute differences between the raw counts. The binary target is a simple and robust measure of user preference.</a:t>
            </a:r>
            <a:endParaRPr lang="en-US" dirty="0"/>
          </a:p>
        </p:txBody>
      </p:sp>
      <p:sp>
        <p:nvSpPr>
          <p:cNvPr id="4" name="Slide Number Placeholder 3"/>
          <p:cNvSpPr>
            <a:spLocks noGrp="1"/>
          </p:cNvSpPr>
          <p:nvPr>
            <p:ph type="sldNum" sz="quarter" idx="10"/>
          </p:nvPr>
        </p:nvSpPr>
        <p:spPr/>
        <p:txBody>
          <a:bodyPr/>
          <a:lstStyle/>
          <a:p>
            <a:fld id="{C0A526DF-0AF1-4C42-A7D8-55EAA11431BE}" type="slidenum">
              <a:rPr lang="en-US" smtClean="0"/>
              <a:t>3</a:t>
            </a:fld>
            <a:endParaRPr lang="en-US"/>
          </a:p>
        </p:txBody>
      </p:sp>
    </p:spTree>
    <p:extLst>
      <p:ext uri="{BB962C8B-B14F-4D97-AF65-F5344CB8AC3E}">
        <p14:creationId xmlns:p14="http://schemas.microsoft.com/office/powerpoint/2010/main" val="404800269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11.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pPr lvl="0"/>
            <a:r>
              <a:rPr lang="en-US" dirty="0" err="1"/>
              <a:t>Binarization</a:t>
            </a:r>
            <a:endParaRPr lang="en-US" dirty="0"/>
          </a:p>
        </p:txBody>
      </p:sp>
      <p:sp>
        <p:nvSpPr>
          <p:cNvPr id="6" name="Subtitle 5"/>
          <p:cNvSpPr>
            <a:spLocks noGrp="1"/>
          </p:cNvSpPr>
          <p:nvPr>
            <p:ph type="subTitle" idx="1"/>
          </p:nvPr>
        </p:nvSpPr>
        <p:spPr/>
        <p:txBody>
          <a:bodyPr/>
          <a:lstStyle/>
          <a:p>
            <a:r>
              <a:rPr lang="en-US" sz="1800" dirty="0" err="1" smtClean="0">
                <a:solidFill>
                  <a:srgbClr val="211D71"/>
                </a:solidFill>
              </a:rPr>
              <a:t>Prof.Aruna</a:t>
            </a:r>
            <a:r>
              <a:rPr lang="en-US" sz="1800" dirty="0" smtClean="0">
                <a:solidFill>
                  <a:srgbClr val="211D71"/>
                </a:solidFill>
              </a:rPr>
              <a:t> </a:t>
            </a:r>
            <a:r>
              <a:rPr lang="en-US" sz="1800" dirty="0" err="1" smtClean="0">
                <a:solidFill>
                  <a:srgbClr val="211D71"/>
                </a:solidFill>
              </a:rPr>
              <a:t>Malapati</a:t>
            </a:r>
            <a:endParaRPr lang="en-US" sz="1800" dirty="0">
              <a:solidFill>
                <a:srgbClr val="211D71"/>
              </a:solidFill>
            </a:endParaRPr>
          </a:p>
        </p:txBody>
      </p:sp>
    </p:spTree>
    <p:extLst>
      <p:ext uri="{BB962C8B-B14F-4D97-AF65-F5344CB8AC3E}">
        <p14:creationId xmlns:p14="http://schemas.microsoft.com/office/powerpoint/2010/main" val="160569443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Objective</a:t>
            </a:r>
            <a:endParaRPr lang="en-US" dirty="0"/>
          </a:p>
        </p:txBody>
      </p:sp>
      <p:sp>
        <p:nvSpPr>
          <p:cNvPr id="3" name="Text Placeholder 2"/>
          <p:cNvSpPr>
            <a:spLocks noGrp="1"/>
          </p:cNvSpPr>
          <p:nvPr>
            <p:ph type="body" sz="quarter" idx="13"/>
          </p:nvPr>
        </p:nvSpPr>
        <p:spPr>
          <a:xfrm>
            <a:off x="857738" y="1600201"/>
            <a:ext cx="10191261" cy="3733799"/>
          </a:xfrm>
        </p:spPr>
        <p:txBody>
          <a:bodyPr/>
          <a:lstStyle/>
          <a:p>
            <a:pPr>
              <a:lnSpc>
                <a:spcPct val="150000"/>
              </a:lnSpc>
              <a:buFont typeface="Wingdings" panose="05000000000000000000" pitchFamily="2" charset="2"/>
              <a:buChar char="Ø"/>
            </a:pPr>
            <a:r>
              <a:rPr lang="en-US" sz="2400" dirty="0"/>
              <a:t>Apply </a:t>
            </a:r>
            <a:r>
              <a:rPr lang="en-US" sz="2400" dirty="0" err="1"/>
              <a:t>Binarization</a:t>
            </a:r>
            <a:endParaRPr lang="en-US" sz="2400" dirty="0" smtClean="0"/>
          </a:p>
          <a:p>
            <a:pPr>
              <a:lnSpc>
                <a:spcPct val="150000"/>
              </a:lnSpc>
              <a:buFont typeface="Wingdings" panose="05000000000000000000" pitchFamily="2" charset="2"/>
              <a:buChar char="Ø"/>
            </a:pPr>
            <a:r>
              <a:rPr lang="en-US" sz="2400" dirty="0" smtClean="0"/>
              <a:t>List the issues encountered during </a:t>
            </a:r>
            <a:r>
              <a:rPr lang="en-US" sz="2400" dirty="0" err="1" smtClean="0"/>
              <a:t>binarization</a:t>
            </a:r>
            <a:endParaRPr lang="en-US" sz="2400" dirty="0" smtClean="0"/>
          </a:p>
          <a:p>
            <a:endParaRPr lang="en-US" dirty="0"/>
          </a:p>
          <a:p>
            <a:endParaRPr lang="en-US" dirty="0" smtClean="0"/>
          </a:p>
          <a:p>
            <a:endParaRPr lang="en-US" dirty="0"/>
          </a:p>
        </p:txBody>
      </p:sp>
    </p:spTree>
    <p:extLst>
      <p:ext uri="{BB962C8B-B14F-4D97-AF65-F5344CB8AC3E}">
        <p14:creationId xmlns:p14="http://schemas.microsoft.com/office/powerpoint/2010/main" val="4241721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 for </a:t>
            </a:r>
            <a:r>
              <a:rPr lang="en-US" dirty="0" err="1" smtClean="0"/>
              <a:t>Binarization</a:t>
            </a:r>
            <a:endParaRPr lang="en-US" dirty="0"/>
          </a:p>
        </p:txBody>
      </p:sp>
      <p:sp>
        <p:nvSpPr>
          <p:cNvPr id="4" name="Text Placeholder 3"/>
          <p:cNvSpPr>
            <a:spLocks noGrp="1"/>
          </p:cNvSpPr>
          <p:nvPr>
            <p:ph type="body" sz="quarter" idx="14"/>
          </p:nvPr>
        </p:nvSpPr>
        <p:spPr>
          <a:xfrm>
            <a:off x="322726" y="922245"/>
            <a:ext cx="11176953" cy="1904999"/>
          </a:xfrm>
        </p:spPr>
        <p:txBody>
          <a:bodyPr>
            <a:noAutofit/>
          </a:bodyPr>
          <a:lstStyle/>
          <a:p>
            <a:pPr marL="342900" indent="-342900">
              <a:lnSpc>
                <a:spcPct val="150000"/>
              </a:lnSpc>
              <a:buFont typeface="Wingdings" panose="05000000000000000000" pitchFamily="2" charset="2"/>
              <a:buChar char="Ø"/>
            </a:pPr>
            <a:r>
              <a:rPr lang="en-US" sz="2400" dirty="0">
                <a:solidFill>
                  <a:schemeClr val="tx1"/>
                </a:solidFill>
              </a:rPr>
              <a:t>Echo Nest Taste Profile </a:t>
            </a:r>
            <a:r>
              <a:rPr lang="en-US" sz="2400" dirty="0" smtClean="0">
                <a:solidFill>
                  <a:schemeClr val="tx1"/>
                </a:solidFill>
              </a:rPr>
              <a:t>Dataset:</a:t>
            </a:r>
          </a:p>
          <a:p>
            <a:pPr marL="1028700" lvl="1" indent="-342900">
              <a:lnSpc>
                <a:spcPct val="150000"/>
              </a:lnSpc>
              <a:buFont typeface="Wingdings" panose="05000000000000000000" pitchFamily="2" charset="2"/>
              <a:buChar char="Ø"/>
            </a:pPr>
            <a:r>
              <a:rPr lang="en-US" sz="1800" dirty="0">
                <a:solidFill>
                  <a:schemeClr val="tx1"/>
                </a:solidFill>
              </a:rPr>
              <a:t>There are more than 48 million triplets of user ID, song ID, and listen count. </a:t>
            </a:r>
          </a:p>
          <a:p>
            <a:pPr marL="1028700" lvl="1" indent="-342900">
              <a:lnSpc>
                <a:spcPct val="150000"/>
              </a:lnSpc>
              <a:buFont typeface="Wingdings" panose="05000000000000000000" pitchFamily="2" charset="2"/>
              <a:buChar char="Ø"/>
            </a:pPr>
            <a:r>
              <a:rPr lang="en-US" sz="1800" dirty="0" smtClean="0">
                <a:solidFill>
                  <a:schemeClr val="tx1"/>
                </a:solidFill>
              </a:rPr>
              <a:t>The </a:t>
            </a:r>
            <a:r>
              <a:rPr lang="en-US" sz="1800" dirty="0">
                <a:solidFill>
                  <a:schemeClr val="tx1"/>
                </a:solidFill>
              </a:rPr>
              <a:t>full dataset contains 1,019,318 unique users and 384,546 unique songs.</a:t>
            </a:r>
          </a:p>
        </p:txBody>
      </p:sp>
      <p:sp>
        <p:nvSpPr>
          <p:cNvPr id="5" name="Text Placeholder 2"/>
          <p:cNvSpPr>
            <a:spLocks noGrp="1"/>
          </p:cNvSpPr>
          <p:nvPr>
            <p:ph type="body" sz="quarter" idx="13"/>
          </p:nvPr>
        </p:nvSpPr>
        <p:spPr>
          <a:xfrm>
            <a:off x="383157" y="2398395"/>
            <a:ext cx="11430000" cy="1447799"/>
          </a:xfrm>
        </p:spPr>
        <p:txBody>
          <a:bodyPr>
            <a:noAutofit/>
          </a:bodyPr>
          <a:lstStyle/>
          <a:p>
            <a:pPr>
              <a:lnSpc>
                <a:spcPct val="150000"/>
              </a:lnSpc>
              <a:buFont typeface="Wingdings" panose="05000000000000000000" pitchFamily="2" charset="2"/>
              <a:buChar char="Ø"/>
            </a:pPr>
            <a:r>
              <a:rPr lang="en-US" sz="2400" dirty="0" smtClean="0"/>
              <a:t>Build </a:t>
            </a:r>
            <a:r>
              <a:rPr lang="en-US" sz="2400" dirty="0"/>
              <a:t>a recommender </a:t>
            </a:r>
            <a:r>
              <a:rPr lang="en-US" sz="2400" dirty="0" smtClean="0"/>
              <a:t>system to </a:t>
            </a:r>
            <a:r>
              <a:rPr lang="en-US" sz="2400" dirty="0"/>
              <a:t>recommend songs to </a:t>
            </a:r>
            <a:r>
              <a:rPr lang="en-US" sz="2400" dirty="0" smtClean="0"/>
              <a:t>users.  </a:t>
            </a:r>
            <a:endParaRPr lang="en-US" sz="2400" dirty="0"/>
          </a:p>
        </p:txBody>
      </p:sp>
      <p:pic>
        <p:nvPicPr>
          <p:cNvPr id="6" name="Picture 5"/>
          <p:cNvPicPr>
            <a:picLocks noChangeAspect="1"/>
          </p:cNvPicPr>
          <p:nvPr/>
        </p:nvPicPr>
        <p:blipFill>
          <a:blip r:embed="rId3"/>
          <a:stretch>
            <a:fillRect/>
          </a:stretch>
        </p:blipFill>
        <p:spPr>
          <a:xfrm>
            <a:off x="6553200" y="3048000"/>
            <a:ext cx="4019550" cy="2771775"/>
          </a:xfrm>
          <a:prstGeom prst="rect">
            <a:avLst/>
          </a:prstGeom>
        </p:spPr>
      </p:pic>
      <p:pic>
        <p:nvPicPr>
          <p:cNvPr id="1026" name="Picture 2" descr="Related imag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47800" y="3219447"/>
            <a:ext cx="1905000" cy="2381252"/>
          </a:xfrm>
          <a:prstGeom prst="rect">
            <a:avLst/>
          </a:prstGeom>
          <a:noFill/>
          <a:extLst>
            <a:ext uri="{909E8E84-426E-40DD-AFC4-6F175D3DCCD1}">
              <a14:hiddenFill xmlns:a14="http://schemas.microsoft.com/office/drawing/2010/main">
                <a:solidFill>
                  <a:srgbClr val="FFFFFF"/>
                </a:solidFill>
              </a14:hiddenFill>
            </a:ext>
          </a:extLst>
        </p:spPr>
      </p:pic>
      <p:sp>
        <p:nvSpPr>
          <p:cNvPr id="7" name="Oval Callout 6"/>
          <p:cNvSpPr/>
          <p:nvPr/>
        </p:nvSpPr>
        <p:spPr>
          <a:xfrm>
            <a:off x="3202557" y="3048000"/>
            <a:ext cx="2895600" cy="1409701"/>
          </a:xfrm>
          <a:prstGeom prst="wedgeEllipseCallout">
            <a:avLst>
              <a:gd name="adj1" fmla="val -62541"/>
              <a:gd name="adj2" fmla="val -371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latin typeface="Helvetica" panose="020B0604020202020204" pitchFamily="34" charset="0"/>
                <a:cs typeface="Helvetica" panose="020B0604020202020204" pitchFamily="34" charset="0"/>
              </a:rPr>
              <a:t>Larger count </a:t>
            </a:r>
            <a:r>
              <a:rPr lang="en-US" dirty="0">
                <a:latin typeface="Helvetica" panose="020B0604020202020204" pitchFamily="34" charset="0"/>
                <a:cs typeface="Helvetica" panose="020B0604020202020204" pitchFamily="34" charset="0"/>
              </a:rPr>
              <a:t>means the user really likes the song </a:t>
            </a:r>
            <a:r>
              <a:rPr lang="en-US" dirty="0" smtClean="0">
                <a:latin typeface="Helvetica" panose="020B0604020202020204" pitchFamily="34" charset="0"/>
                <a:cs typeface="Helvetica" panose="020B0604020202020204" pitchFamily="34" charset="0"/>
              </a:rPr>
              <a:t>?</a:t>
            </a:r>
            <a:endParaRPr lang="en-US" dirty="0">
              <a:latin typeface="Helvetica" panose="020B0604020202020204" pitchFamily="34" charset="0"/>
              <a:cs typeface="Helvetica" panose="020B0604020202020204" pitchFamily="34" charset="0"/>
            </a:endParaRPr>
          </a:p>
        </p:txBody>
      </p:sp>
      <p:sp>
        <p:nvSpPr>
          <p:cNvPr id="8" name="Rectangle 7"/>
          <p:cNvSpPr/>
          <p:nvPr/>
        </p:nvSpPr>
        <p:spPr>
          <a:xfrm>
            <a:off x="6590581" y="5717387"/>
            <a:ext cx="4237057" cy="369332"/>
          </a:xfrm>
          <a:prstGeom prst="rect">
            <a:avLst/>
          </a:prstGeom>
        </p:spPr>
        <p:txBody>
          <a:bodyPr wrap="none">
            <a:spAutoFit/>
          </a:bodyPr>
          <a:lstStyle/>
          <a:p>
            <a:r>
              <a:rPr lang="en-US" dirty="0" smtClean="0">
                <a:solidFill>
                  <a:srgbClr val="FF0000"/>
                </a:solidFill>
                <a:latin typeface="Helvetica" panose="020B0604020202020204" pitchFamily="34" charset="0"/>
                <a:cs typeface="Helvetica" panose="020B0604020202020204" pitchFamily="34" charset="0"/>
              </a:rPr>
              <a:t>99% of the listen counts are 24 or lower</a:t>
            </a:r>
            <a:endParaRPr lang="en-US" dirty="0">
              <a:solidFill>
                <a:srgbClr val="FF0000"/>
              </a:solidFill>
              <a:latin typeface="Helvetica" panose="020B0604020202020204" pitchFamily="34" charset="0"/>
              <a:cs typeface="Helvetica" panose="020B0604020202020204" pitchFamily="34" charset="0"/>
            </a:endParaRPr>
          </a:p>
        </p:txBody>
      </p:sp>
      <p:sp>
        <p:nvSpPr>
          <p:cNvPr id="9" name="Rectangle 8"/>
          <p:cNvSpPr/>
          <p:nvPr/>
        </p:nvSpPr>
        <p:spPr>
          <a:xfrm>
            <a:off x="838200" y="6211978"/>
            <a:ext cx="7582525" cy="461665"/>
          </a:xfrm>
          <a:prstGeom prst="rect">
            <a:avLst/>
          </a:prstGeom>
        </p:spPr>
        <p:txBody>
          <a:bodyPr wrap="none">
            <a:spAutoFit/>
          </a:bodyPr>
          <a:lstStyle/>
          <a:p>
            <a:r>
              <a:rPr lang="en-US" sz="2400" dirty="0" smtClean="0">
                <a:solidFill>
                  <a:srgbClr val="FF0000"/>
                </a:solidFill>
                <a:latin typeface="Helvetica" panose="020B0604020202020204" pitchFamily="34" charset="0"/>
                <a:cs typeface="Helvetica" panose="020B0604020202020204" pitchFamily="34" charset="0"/>
              </a:rPr>
              <a:t>Raw </a:t>
            </a:r>
            <a:r>
              <a:rPr lang="en-US" sz="2400" dirty="0">
                <a:solidFill>
                  <a:srgbClr val="FF0000"/>
                </a:solidFill>
                <a:latin typeface="Helvetica" panose="020B0604020202020204" pitchFamily="34" charset="0"/>
                <a:cs typeface="Helvetica" panose="020B0604020202020204" pitchFamily="34" charset="0"/>
              </a:rPr>
              <a:t>listen count is not a robust measure of user taste</a:t>
            </a:r>
            <a:r>
              <a:rPr lang="en-US" dirty="0">
                <a:solidFill>
                  <a:srgbClr val="FF0000"/>
                </a:solidFill>
              </a:rPr>
              <a:t>.</a:t>
            </a:r>
          </a:p>
        </p:txBody>
      </p:sp>
    </p:spTree>
    <p:extLst>
      <p:ext uri="{BB962C8B-B14F-4D97-AF65-F5344CB8AC3E}">
        <p14:creationId xmlns:p14="http://schemas.microsoft.com/office/powerpoint/2010/main" val="1964215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026"/>
                                        </p:tgtEl>
                                        <p:attrNameLst>
                                          <p:attrName>style.visibility</p:attrName>
                                        </p:attrNameLst>
                                      </p:cBhvr>
                                      <p:to>
                                        <p:strVal val="visible"/>
                                      </p:to>
                                    </p:set>
                                    <p:anim calcmode="lin" valueType="num">
                                      <p:cBhvr additive="base">
                                        <p:cTn id="13" dur="500" fill="hold"/>
                                        <p:tgtEl>
                                          <p:spTgt spid="1026"/>
                                        </p:tgtEl>
                                        <p:attrNameLst>
                                          <p:attrName>ppt_x</p:attrName>
                                        </p:attrNameLst>
                                      </p:cBhvr>
                                      <p:tavLst>
                                        <p:tav tm="0">
                                          <p:val>
                                            <p:strVal val="#ppt_x"/>
                                          </p:val>
                                        </p:tav>
                                        <p:tav tm="100000">
                                          <p:val>
                                            <p:strVal val="#ppt_x"/>
                                          </p:val>
                                        </p:tav>
                                      </p:tavLst>
                                    </p:anim>
                                    <p:anim calcmode="lin" valueType="num">
                                      <p:cBhvr additive="base">
                                        <p:cTn id="14" dur="500" fill="hold"/>
                                        <p:tgtEl>
                                          <p:spTgt spid="1026"/>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ppt_x"/>
                                          </p:val>
                                        </p:tav>
                                        <p:tav tm="100000">
                                          <p:val>
                                            <p:strVal val="#ppt_x"/>
                                          </p:val>
                                        </p:tav>
                                      </p:tavLst>
                                    </p:anim>
                                    <p:anim calcmode="lin" valueType="num">
                                      <p:cBhvr additive="base">
                                        <p:cTn id="24" dur="500" fill="hold"/>
                                        <p:tgtEl>
                                          <p:spTgt spid="6"/>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fill="hold"/>
                                        <p:tgtEl>
                                          <p:spTgt spid="8"/>
                                        </p:tgtEl>
                                        <p:attrNameLst>
                                          <p:attrName>ppt_x</p:attrName>
                                        </p:attrNameLst>
                                      </p:cBhvr>
                                      <p:tavLst>
                                        <p:tav tm="0">
                                          <p:val>
                                            <p:strVal val="#ppt_x"/>
                                          </p:val>
                                        </p:tav>
                                        <p:tav tm="100000">
                                          <p:val>
                                            <p:strVal val="#ppt_x"/>
                                          </p:val>
                                        </p:tav>
                                      </p:tavLst>
                                    </p:anim>
                                    <p:anim calcmode="lin" valueType="num">
                                      <p:cBhvr additive="base">
                                        <p:cTn id="2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Binarization</a:t>
            </a:r>
            <a:endParaRPr lang="en-US" dirty="0"/>
          </a:p>
        </p:txBody>
      </p:sp>
      <p:sp>
        <p:nvSpPr>
          <p:cNvPr id="3" name="Text Placeholder 2"/>
          <p:cNvSpPr>
            <a:spLocks noGrp="1"/>
          </p:cNvSpPr>
          <p:nvPr>
            <p:ph type="body" sz="quarter" idx="13"/>
          </p:nvPr>
        </p:nvSpPr>
        <p:spPr>
          <a:xfrm>
            <a:off x="457200" y="1143000"/>
            <a:ext cx="11430000" cy="1447799"/>
          </a:xfrm>
        </p:spPr>
        <p:txBody>
          <a:bodyPr>
            <a:noAutofit/>
          </a:bodyPr>
          <a:lstStyle/>
          <a:p>
            <a:pPr>
              <a:lnSpc>
                <a:spcPct val="150000"/>
              </a:lnSpc>
              <a:buFont typeface="Wingdings" panose="05000000000000000000" pitchFamily="2" charset="2"/>
              <a:buChar char="Ø"/>
            </a:pPr>
            <a:r>
              <a:rPr lang="en-US" sz="2400" dirty="0" err="1"/>
              <a:t>Binarization</a:t>
            </a:r>
            <a:r>
              <a:rPr lang="en-US" sz="2400" dirty="0"/>
              <a:t> maps a continuous or categorical attribute into one or more binary variables.</a:t>
            </a:r>
          </a:p>
          <a:p>
            <a:pPr>
              <a:lnSpc>
                <a:spcPct val="150000"/>
              </a:lnSpc>
              <a:buFont typeface="Wingdings" panose="05000000000000000000" pitchFamily="2" charset="2"/>
              <a:buChar char="Ø"/>
            </a:pPr>
            <a:r>
              <a:rPr lang="en-US" sz="2400" dirty="0">
                <a:solidFill>
                  <a:srgbClr val="FF0000"/>
                </a:solidFill>
              </a:rPr>
              <a:t>Must maintain ordinal relationship</a:t>
            </a:r>
          </a:p>
          <a:p>
            <a:pPr>
              <a:lnSpc>
                <a:spcPct val="150000"/>
              </a:lnSpc>
              <a:buFont typeface="Wingdings" panose="05000000000000000000" pitchFamily="2" charset="2"/>
              <a:buChar char="ü"/>
            </a:pPr>
            <a:r>
              <a:rPr lang="en-US" sz="2400" dirty="0" smtClean="0"/>
              <a:t>Assume </a:t>
            </a:r>
            <a:r>
              <a:rPr lang="en-US" sz="2400" dirty="0"/>
              <a:t>an ordinal attribute for representing service of a restaurant: ({</a:t>
            </a:r>
            <a:r>
              <a:rPr lang="en-US" sz="2400" dirty="0" err="1"/>
              <a:t>Awful,Poor,OK,Good,Great</a:t>
            </a:r>
            <a:r>
              <a:rPr lang="en-US" sz="2400" dirty="0"/>
              <a:t>})</a:t>
            </a:r>
          </a:p>
          <a:p>
            <a:endParaRPr lang="en-US" sz="2400" dirty="0"/>
          </a:p>
        </p:txBody>
      </p:sp>
      <p:graphicFrame>
        <p:nvGraphicFramePr>
          <p:cNvPr id="6" name="Table 5"/>
          <p:cNvGraphicFramePr>
            <a:graphicFrameLocks noGrp="1"/>
          </p:cNvGraphicFramePr>
          <p:nvPr>
            <p:extLst>
              <p:ext uri="{D42A27DB-BD31-4B8C-83A1-F6EECF244321}">
                <p14:modId xmlns:p14="http://schemas.microsoft.com/office/powerpoint/2010/main" val="2071863243"/>
              </p:ext>
            </p:extLst>
          </p:nvPr>
        </p:nvGraphicFramePr>
        <p:xfrm>
          <a:off x="1155700" y="4313009"/>
          <a:ext cx="4343400" cy="2494280"/>
        </p:xfrm>
        <a:graphic>
          <a:graphicData uri="http://schemas.openxmlformats.org/drawingml/2006/table">
            <a:tbl>
              <a:tblPr firstRow="1" bandRow="1">
                <a:tableStyleId>{5C22544A-7EE6-4342-B048-85BDC9FD1C3A}</a:tableStyleId>
              </a:tblPr>
              <a:tblGrid>
                <a:gridCol w="1291718">
                  <a:extLst>
                    <a:ext uri="{9D8B030D-6E8A-4147-A177-3AD203B41FA5}">
                      <a16:colId xmlns:a16="http://schemas.microsoft.com/office/drawing/2014/main" val="2519953723"/>
                    </a:ext>
                  </a:extLst>
                </a:gridCol>
                <a:gridCol w="1299082">
                  <a:extLst>
                    <a:ext uri="{9D8B030D-6E8A-4147-A177-3AD203B41FA5}">
                      <a16:colId xmlns:a16="http://schemas.microsoft.com/office/drawing/2014/main" val="2876643617"/>
                    </a:ext>
                  </a:extLst>
                </a:gridCol>
                <a:gridCol w="609600">
                  <a:extLst>
                    <a:ext uri="{9D8B030D-6E8A-4147-A177-3AD203B41FA5}">
                      <a16:colId xmlns:a16="http://schemas.microsoft.com/office/drawing/2014/main" val="1937411483"/>
                    </a:ext>
                  </a:extLst>
                </a:gridCol>
                <a:gridCol w="609600">
                  <a:extLst>
                    <a:ext uri="{9D8B030D-6E8A-4147-A177-3AD203B41FA5}">
                      <a16:colId xmlns:a16="http://schemas.microsoft.com/office/drawing/2014/main" val="2570233365"/>
                    </a:ext>
                  </a:extLst>
                </a:gridCol>
                <a:gridCol w="533400">
                  <a:extLst>
                    <a:ext uri="{9D8B030D-6E8A-4147-A177-3AD203B41FA5}">
                      <a16:colId xmlns:a16="http://schemas.microsoft.com/office/drawing/2014/main" val="487270849"/>
                    </a:ext>
                  </a:extLst>
                </a:gridCol>
              </a:tblGrid>
              <a:tr h="370840">
                <a:tc>
                  <a:txBody>
                    <a:bodyPr/>
                    <a:lstStyle/>
                    <a:p>
                      <a:r>
                        <a:rPr lang="en-US" dirty="0" smtClean="0"/>
                        <a:t>Service quality</a:t>
                      </a:r>
                      <a:endParaRPr lang="en-US" dirty="0"/>
                    </a:p>
                  </a:txBody>
                  <a:tcPr/>
                </a:tc>
                <a:tc>
                  <a:txBody>
                    <a:bodyPr/>
                    <a:lstStyle/>
                    <a:p>
                      <a:r>
                        <a:rPr lang="en-US" dirty="0" smtClean="0"/>
                        <a:t>Integer Value</a:t>
                      </a:r>
                      <a:endParaRPr lang="en-US" dirty="0"/>
                    </a:p>
                  </a:txBody>
                  <a:tcPr/>
                </a:tc>
                <a:tc>
                  <a:txBody>
                    <a:bodyPr/>
                    <a:lstStyle/>
                    <a:p>
                      <a:r>
                        <a:rPr lang="en-US" dirty="0" smtClean="0"/>
                        <a:t>X1</a:t>
                      </a:r>
                      <a:endParaRPr lang="en-US" dirty="0"/>
                    </a:p>
                  </a:txBody>
                  <a:tcPr/>
                </a:tc>
                <a:tc>
                  <a:txBody>
                    <a:bodyPr/>
                    <a:lstStyle/>
                    <a:p>
                      <a:r>
                        <a:rPr lang="en-US" dirty="0" smtClean="0"/>
                        <a:t>X2</a:t>
                      </a:r>
                      <a:endParaRPr lang="en-US" dirty="0"/>
                    </a:p>
                  </a:txBody>
                  <a:tcPr/>
                </a:tc>
                <a:tc>
                  <a:txBody>
                    <a:bodyPr/>
                    <a:lstStyle/>
                    <a:p>
                      <a:r>
                        <a:rPr lang="en-US" dirty="0" smtClean="0"/>
                        <a:t>X3</a:t>
                      </a:r>
                      <a:endParaRPr lang="en-US" dirty="0"/>
                    </a:p>
                  </a:txBody>
                  <a:tcPr/>
                </a:tc>
                <a:extLst>
                  <a:ext uri="{0D108BD9-81ED-4DB2-BD59-A6C34878D82A}">
                    <a16:rowId xmlns:a16="http://schemas.microsoft.com/office/drawing/2014/main" val="3543097602"/>
                  </a:ext>
                </a:extLst>
              </a:tr>
              <a:tr h="370840">
                <a:tc>
                  <a:txBody>
                    <a:bodyPr/>
                    <a:lstStyle/>
                    <a:p>
                      <a:r>
                        <a:rPr lang="en-US" dirty="0" smtClean="0"/>
                        <a:t>Awful</a:t>
                      </a:r>
                      <a:endParaRPr lang="en-US" dirty="0"/>
                    </a:p>
                  </a:txBody>
                  <a:tcPr/>
                </a:tc>
                <a:tc>
                  <a:txBody>
                    <a:bodyPr/>
                    <a:lstStyle/>
                    <a:p>
                      <a:r>
                        <a:rPr lang="en-US" dirty="0" smtClean="0"/>
                        <a:t>0</a:t>
                      </a:r>
                      <a:endParaRPr lang="en-US" dirty="0"/>
                    </a:p>
                  </a:txBody>
                  <a:tcPr/>
                </a:tc>
                <a:tc>
                  <a:txBody>
                    <a:bodyPr/>
                    <a:lstStyle/>
                    <a:p>
                      <a:r>
                        <a:rPr lang="en-US" dirty="0" smtClean="0"/>
                        <a:t>0</a:t>
                      </a:r>
                      <a:endParaRPr lang="en-US" dirty="0"/>
                    </a:p>
                  </a:txBody>
                  <a:tcPr/>
                </a:tc>
                <a:tc>
                  <a:txBody>
                    <a:bodyPr/>
                    <a:lstStyle/>
                    <a:p>
                      <a:r>
                        <a:rPr lang="en-US" dirty="0" smtClean="0"/>
                        <a:t>0</a:t>
                      </a:r>
                      <a:endParaRPr lang="en-US" dirty="0"/>
                    </a:p>
                  </a:txBody>
                  <a:tcPr/>
                </a:tc>
                <a:tc>
                  <a:txBody>
                    <a:bodyPr/>
                    <a:lstStyle/>
                    <a:p>
                      <a:r>
                        <a:rPr lang="en-US" dirty="0" smtClean="0"/>
                        <a:t>0</a:t>
                      </a:r>
                      <a:endParaRPr lang="en-US" dirty="0"/>
                    </a:p>
                  </a:txBody>
                  <a:tcPr/>
                </a:tc>
                <a:extLst>
                  <a:ext uri="{0D108BD9-81ED-4DB2-BD59-A6C34878D82A}">
                    <a16:rowId xmlns:a16="http://schemas.microsoft.com/office/drawing/2014/main" val="644290560"/>
                  </a:ext>
                </a:extLst>
              </a:tr>
              <a:tr h="370840">
                <a:tc>
                  <a:txBody>
                    <a:bodyPr/>
                    <a:lstStyle/>
                    <a:p>
                      <a:r>
                        <a:rPr lang="en-US" dirty="0" smtClean="0"/>
                        <a:t>Poor</a:t>
                      </a:r>
                      <a:endParaRPr lang="en-US" dirty="0"/>
                    </a:p>
                  </a:txBody>
                  <a:tcPr/>
                </a:tc>
                <a:tc>
                  <a:txBody>
                    <a:bodyPr/>
                    <a:lstStyle/>
                    <a:p>
                      <a:r>
                        <a:rPr lang="en-US" dirty="0" smtClean="0"/>
                        <a:t>1</a:t>
                      </a:r>
                      <a:endParaRPr lang="en-US" dirty="0"/>
                    </a:p>
                  </a:txBody>
                  <a:tcPr/>
                </a:tc>
                <a:tc>
                  <a:txBody>
                    <a:bodyPr/>
                    <a:lstStyle/>
                    <a:p>
                      <a:r>
                        <a:rPr lang="en-US" dirty="0" smtClean="0"/>
                        <a:t>0</a:t>
                      </a:r>
                      <a:endParaRPr lang="en-US" dirty="0"/>
                    </a:p>
                  </a:txBody>
                  <a:tcPr/>
                </a:tc>
                <a:tc>
                  <a:txBody>
                    <a:bodyPr/>
                    <a:lstStyle/>
                    <a:p>
                      <a:r>
                        <a:rPr lang="en-US" dirty="0" smtClean="0"/>
                        <a:t>0</a:t>
                      </a:r>
                      <a:endParaRPr lang="en-US" dirty="0"/>
                    </a:p>
                  </a:txBody>
                  <a:tcPr/>
                </a:tc>
                <a:tc>
                  <a:txBody>
                    <a:bodyPr/>
                    <a:lstStyle/>
                    <a:p>
                      <a:r>
                        <a:rPr lang="en-US" dirty="0" smtClean="0"/>
                        <a:t>1</a:t>
                      </a:r>
                      <a:endParaRPr lang="en-US" dirty="0"/>
                    </a:p>
                  </a:txBody>
                  <a:tcPr/>
                </a:tc>
                <a:extLst>
                  <a:ext uri="{0D108BD9-81ED-4DB2-BD59-A6C34878D82A}">
                    <a16:rowId xmlns:a16="http://schemas.microsoft.com/office/drawing/2014/main" val="2698751340"/>
                  </a:ext>
                </a:extLst>
              </a:tr>
              <a:tr h="370840">
                <a:tc>
                  <a:txBody>
                    <a:bodyPr/>
                    <a:lstStyle/>
                    <a:p>
                      <a:r>
                        <a:rPr lang="en-US" dirty="0" smtClean="0"/>
                        <a:t>Ok</a:t>
                      </a:r>
                      <a:endParaRPr lang="en-US" dirty="0"/>
                    </a:p>
                  </a:txBody>
                  <a:tcPr/>
                </a:tc>
                <a:tc>
                  <a:txBody>
                    <a:bodyPr/>
                    <a:lstStyle/>
                    <a:p>
                      <a:r>
                        <a:rPr lang="en-US" dirty="0" smtClean="0"/>
                        <a:t>2</a:t>
                      </a:r>
                      <a:endParaRPr lang="en-US" dirty="0"/>
                    </a:p>
                  </a:txBody>
                  <a:tcPr/>
                </a:tc>
                <a:tc>
                  <a:txBody>
                    <a:bodyPr/>
                    <a:lstStyle/>
                    <a:p>
                      <a:r>
                        <a:rPr lang="en-US" dirty="0" smtClean="0"/>
                        <a:t>0</a:t>
                      </a:r>
                      <a:endParaRPr lang="en-US" dirty="0"/>
                    </a:p>
                  </a:txBody>
                  <a:tcPr/>
                </a:tc>
                <a:tc>
                  <a:txBody>
                    <a:bodyPr/>
                    <a:lstStyle/>
                    <a:p>
                      <a:r>
                        <a:rPr lang="en-US" dirty="0" smtClean="0"/>
                        <a:t>1</a:t>
                      </a:r>
                      <a:endParaRPr lang="en-US" dirty="0"/>
                    </a:p>
                  </a:txBody>
                  <a:tcPr/>
                </a:tc>
                <a:tc>
                  <a:txBody>
                    <a:bodyPr/>
                    <a:lstStyle/>
                    <a:p>
                      <a:r>
                        <a:rPr lang="en-US" dirty="0" smtClean="0"/>
                        <a:t>0</a:t>
                      </a:r>
                      <a:endParaRPr lang="en-US" dirty="0"/>
                    </a:p>
                  </a:txBody>
                  <a:tcPr/>
                </a:tc>
                <a:extLst>
                  <a:ext uri="{0D108BD9-81ED-4DB2-BD59-A6C34878D82A}">
                    <a16:rowId xmlns:a16="http://schemas.microsoft.com/office/drawing/2014/main" val="3648458227"/>
                  </a:ext>
                </a:extLst>
              </a:tr>
              <a:tr h="370840">
                <a:tc>
                  <a:txBody>
                    <a:bodyPr/>
                    <a:lstStyle/>
                    <a:p>
                      <a:r>
                        <a:rPr lang="en-US" dirty="0" smtClean="0"/>
                        <a:t>Good</a:t>
                      </a:r>
                      <a:endParaRPr lang="en-US" dirty="0"/>
                    </a:p>
                  </a:txBody>
                  <a:tcPr/>
                </a:tc>
                <a:tc>
                  <a:txBody>
                    <a:bodyPr/>
                    <a:lstStyle/>
                    <a:p>
                      <a:r>
                        <a:rPr lang="en-US" dirty="0" smtClean="0"/>
                        <a:t>3</a:t>
                      </a:r>
                      <a:endParaRPr lang="en-US" dirty="0"/>
                    </a:p>
                  </a:txBody>
                  <a:tcPr/>
                </a:tc>
                <a:tc>
                  <a:txBody>
                    <a:bodyPr/>
                    <a:lstStyle/>
                    <a:p>
                      <a:r>
                        <a:rPr lang="en-US" dirty="0" smtClean="0"/>
                        <a:t>0</a:t>
                      </a:r>
                      <a:endParaRPr lang="en-US" dirty="0"/>
                    </a:p>
                  </a:txBody>
                  <a:tcPr/>
                </a:tc>
                <a:tc>
                  <a:txBody>
                    <a:bodyPr/>
                    <a:lstStyle/>
                    <a:p>
                      <a:r>
                        <a:rPr lang="en-US" dirty="0" smtClean="0"/>
                        <a:t>1</a:t>
                      </a:r>
                      <a:endParaRPr lang="en-US" dirty="0"/>
                    </a:p>
                  </a:txBody>
                  <a:tcPr/>
                </a:tc>
                <a:tc>
                  <a:txBody>
                    <a:bodyPr/>
                    <a:lstStyle/>
                    <a:p>
                      <a:r>
                        <a:rPr lang="en-US" dirty="0" smtClean="0"/>
                        <a:t>1</a:t>
                      </a:r>
                      <a:endParaRPr lang="en-US" dirty="0"/>
                    </a:p>
                  </a:txBody>
                  <a:tcPr/>
                </a:tc>
                <a:extLst>
                  <a:ext uri="{0D108BD9-81ED-4DB2-BD59-A6C34878D82A}">
                    <a16:rowId xmlns:a16="http://schemas.microsoft.com/office/drawing/2014/main" val="275567715"/>
                  </a:ext>
                </a:extLst>
              </a:tr>
              <a:tr h="370840">
                <a:tc>
                  <a:txBody>
                    <a:bodyPr/>
                    <a:lstStyle/>
                    <a:p>
                      <a:r>
                        <a:rPr lang="en-US" dirty="0" smtClean="0"/>
                        <a:t>Great</a:t>
                      </a:r>
                      <a:endParaRPr lang="en-US" dirty="0"/>
                    </a:p>
                  </a:txBody>
                  <a:tcPr/>
                </a:tc>
                <a:tc>
                  <a:txBody>
                    <a:bodyPr/>
                    <a:lstStyle/>
                    <a:p>
                      <a:r>
                        <a:rPr lang="en-US" dirty="0" smtClean="0"/>
                        <a:t>4</a:t>
                      </a:r>
                      <a:endParaRPr lang="en-US" dirty="0"/>
                    </a:p>
                  </a:txBody>
                  <a:tcPr/>
                </a:tc>
                <a:tc>
                  <a:txBody>
                    <a:bodyPr/>
                    <a:lstStyle/>
                    <a:p>
                      <a:r>
                        <a:rPr lang="en-US" dirty="0" smtClean="0"/>
                        <a:t>1</a:t>
                      </a:r>
                      <a:endParaRPr lang="en-US" dirty="0"/>
                    </a:p>
                  </a:txBody>
                  <a:tcPr/>
                </a:tc>
                <a:tc>
                  <a:txBody>
                    <a:bodyPr/>
                    <a:lstStyle/>
                    <a:p>
                      <a:r>
                        <a:rPr lang="en-US" dirty="0" smtClean="0"/>
                        <a:t>0</a:t>
                      </a:r>
                      <a:endParaRPr lang="en-US" dirty="0"/>
                    </a:p>
                  </a:txBody>
                  <a:tcPr/>
                </a:tc>
                <a:tc>
                  <a:txBody>
                    <a:bodyPr/>
                    <a:lstStyle/>
                    <a:p>
                      <a:r>
                        <a:rPr lang="en-US" dirty="0" smtClean="0"/>
                        <a:t>0</a:t>
                      </a:r>
                      <a:endParaRPr lang="en-US" dirty="0"/>
                    </a:p>
                  </a:txBody>
                  <a:tcPr/>
                </a:tc>
                <a:extLst>
                  <a:ext uri="{0D108BD9-81ED-4DB2-BD59-A6C34878D82A}">
                    <a16:rowId xmlns:a16="http://schemas.microsoft.com/office/drawing/2014/main" val="4008477086"/>
                  </a:ext>
                </a:extLst>
              </a:tr>
            </a:tbl>
          </a:graphicData>
        </a:graphic>
      </p:graphicFrame>
      <p:sp>
        <p:nvSpPr>
          <p:cNvPr id="7" name="Rectangle 6"/>
          <p:cNvSpPr/>
          <p:nvPr/>
        </p:nvSpPr>
        <p:spPr>
          <a:xfrm>
            <a:off x="5509093" y="4800600"/>
            <a:ext cx="6096000" cy="646331"/>
          </a:xfrm>
          <a:prstGeom prst="rect">
            <a:avLst/>
          </a:prstGeom>
        </p:spPr>
        <p:txBody>
          <a:bodyPr wrap="square">
            <a:spAutoFit/>
          </a:bodyPr>
          <a:lstStyle/>
          <a:p>
            <a:r>
              <a:rPr lang="en-US" dirty="0">
                <a:solidFill>
                  <a:srgbClr val="FF0000"/>
                </a:solidFill>
                <a:latin typeface="Helvetica" panose="020B0604020202020204" pitchFamily="34" charset="0"/>
                <a:cs typeface="Helvetica" panose="020B0604020202020204" pitchFamily="34" charset="0"/>
              </a:rPr>
              <a:t>Unintended </a:t>
            </a:r>
            <a:r>
              <a:rPr lang="en-US" dirty="0" smtClean="0">
                <a:solidFill>
                  <a:srgbClr val="FF0000"/>
                </a:solidFill>
                <a:latin typeface="Helvetica" panose="020B0604020202020204" pitchFamily="34" charset="0"/>
                <a:cs typeface="Helvetica" panose="020B0604020202020204" pitchFamily="34" charset="0"/>
              </a:rPr>
              <a:t>relationships: X2 </a:t>
            </a:r>
            <a:r>
              <a:rPr lang="en-US" dirty="0">
                <a:solidFill>
                  <a:srgbClr val="FF0000"/>
                </a:solidFill>
                <a:latin typeface="Helvetica" panose="020B0604020202020204" pitchFamily="34" charset="0"/>
                <a:cs typeface="Helvetica" panose="020B0604020202020204" pitchFamily="34" charset="0"/>
              </a:rPr>
              <a:t>and X3 are now correlated </a:t>
            </a:r>
            <a:r>
              <a:rPr lang="en-US" dirty="0" smtClean="0">
                <a:solidFill>
                  <a:srgbClr val="FF0000"/>
                </a:solidFill>
                <a:latin typeface="Helvetica" panose="020B0604020202020204" pitchFamily="34" charset="0"/>
                <a:cs typeface="Helvetica" panose="020B0604020202020204" pitchFamily="34" charset="0"/>
              </a:rPr>
              <a:t>because </a:t>
            </a:r>
            <a:r>
              <a:rPr lang="en-US" dirty="0">
                <a:solidFill>
                  <a:srgbClr val="FF0000"/>
                </a:solidFill>
                <a:latin typeface="Helvetica" panose="020B0604020202020204" pitchFamily="34" charset="0"/>
                <a:cs typeface="Helvetica" panose="020B0604020202020204" pitchFamily="34" charset="0"/>
              </a:rPr>
              <a:t>“good” is encoded using </a:t>
            </a:r>
            <a:r>
              <a:rPr lang="en-US" dirty="0" smtClean="0">
                <a:solidFill>
                  <a:srgbClr val="FF0000"/>
                </a:solidFill>
                <a:latin typeface="Helvetica" panose="020B0604020202020204" pitchFamily="34" charset="0"/>
                <a:cs typeface="Helvetica" panose="020B0604020202020204" pitchFamily="34" charset="0"/>
              </a:rPr>
              <a:t>both </a:t>
            </a:r>
            <a:r>
              <a:rPr lang="en-US" dirty="0">
                <a:solidFill>
                  <a:srgbClr val="FF0000"/>
                </a:solidFill>
                <a:latin typeface="Helvetica" panose="020B0604020202020204" pitchFamily="34" charset="0"/>
                <a:cs typeface="Helvetica" panose="020B0604020202020204" pitchFamily="34" charset="0"/>
              </a:rPr>
              <a:t>attributes</a:t>
            </a:r>
          </a:p>
        </p:txBody>
      </p:sp>
    </p:spTree>
    <p:extLst>
      <p:ext uri="{BB962C8B-B14F-4D97-AF65-F5344CB8AC3E}">
        <p14:creationId xmlns:p14="http://schemas.microsoft.com/office/powerpoint/2010/main" val="3203715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fill="hold"/>
                                        <p:tgtEl>
                                          <p:spTgt spid="6"/>
                                        </p:tgtEl>
                                        <p:attrNameLst>
                                          <p:attrName>ppt_x</p:attrName>
                                        </p:attrNameLst>
                                      </p:cBhvr>
                                      <p:tavLst>
                                        <p:tav tm="0">
                                          <p:val>
                                            <p:strVal val="#ppt_x"/>
                                          </p:val>
                                        </p:tav>
                                        <p:tav tm="100000">
                                          <p:val>
                                            <p:strVal val="#ppt_x"/>
                                          </p:val>
                                        </p:tav>
                                      </p:tavLst>
                                    </p:anim>
                                    <p:anim calcmode="lin" valueType="num">
                                      <p:cBhvr additive="base">
                                        <p:cTn id="2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500" fill="hold"/>
                                        <p:tgtEl>
                                          <p:spTgt spid="7"/>
                                        </p:tgtEl>
                                        <p:attrNameLst>
                                          <p:attrName>ppt_x</p:attrName>
                                        </p:attrNameLst>
                                      </p:cBhvr>
                                      <p:tavLst>
                                        <p:tav tm="0">
                                          <p:val>
                                            <p:strVal val="#ppt_x"/>
                                          </p:val>
                                        </p:tav>
                                        <p:tav tm="100000">
                                          <p:val>
                                            <p:strVal val="#ppt_x"/>
                                          </p:val>
                                        </p:tav>
                                      </p:tavLst>
                                    </p:anim>
                                    <p:anim calcmode="lin" valueType="num">
                                      <p:cBhvr additive="base">
                                        <p:cTn id="3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Binarization</a:t>
            </a:r>
            <a:endParaRPr lang="en-US" dirty="0"/>
          </a:p>
        </p:txBody>
      </p:sp>
      <p:sp>
        <p:nvSpPr>
          <p:cNvPr id="3" name="Text Placeholder 2"/>
          <p:cNvSpPr>
            <a:spLocks noGrp="1"/>
          </p:cNvSpPr>
          <p:nvPr>
            <p:ph type="body" sz="quarter" idx="13"/>
          </p:nvPr>
        </p:nvSpPr>
        <p:spPr>
          <a:xfrm>
            <a:off x="1219200" y="4038600"/>
            <a:ext cx="9601200" cy="1676399"/>
          </a:xfrm>
        </p:spPr>
        <p:txBody>
          <a:bodyPr>
            <a:noAutofit/>
          </a:bodyPr>
          <a:lstStyle/>
          <a:p>
            <a:pPr>
              <a:lnSpc>
                <a:spcPct val="150000"/>
              </a:lnSpc>
              <a:buFont typeface="Wingdings" panose="05000000000000000000" pitchFamily="2" charset="2"/>
              <a:buChar char="ü"/>
            </a:pPr>
            <a:r>
              <a:rPr lang="en-US" sz="2400" dirty="0"/>
              <a:t>Binary attributes, where only the presence of 1 is important</a:t>
            </a:r>
          </a:p>
          <a:p>
            <a:pPr>
              <a:lnSpc>
                <a:spcPct val="150000"/>
              </a:lnSpc>
              <a:buFont typeface="Wingdings" panose="05000000000000000000" pitchFamily="2" charset="2"/>
              <a:buChar char="ü"/>
            </a:pPr>
            <a:r>
              <a:rPr lang="en-US" sz="2400" dirty="0"/>
              <a:t>One binary attribute for each categorical value</a:t>
            </a:r>
          </a:p>
          <a:p>
            <a:pPr>
              <a:lnSpc>
                <a:spcPct val="150000"/>
              </a:lnSpc>
              <a:buFont typeface="Wingdings" panose="05000000000000000000" pitchFamily="2" charset="2"/>
              <a:buChar char="ü"/>
            </a:pPr>
            <a:r>
              <a:rPr lang="en-US" sz="2400" dirty="0"/>
              <a:t>Be Careful: Number of resulting attributes may become too large</a:t>
            </a:r>
          </a:p>
        </p:txBody>
      </p:sp>
      <p:graphicFrame>
        <p:nvGraphicFramePr>
          <p:cNvPr id="5" name="Table 4"/>
          <p:cNvGraphicFramePr>
            <a:graphicFrameLocks noGrp="1"/>
          </p:cNvGraphicFramePr>
          <p:nvPr>
            <p:extLst>
              <p:ext uri="{D42A27DB-BD31-4B8C-83A1-F6EECF244321}">
                <p14:modId xmlns:p14="http://schemas.microsoft.com/office/powerpoint/2010/main" val="1249157212"/>
              </p:ext>
            </p:extLst>
          </p:nvPr>
        </p:nvGraphicFramePr>
        <p:xfrm>
          <a:off x="3193630" y="1143000"/>
          <a:ext cx="5488214" cy="2494280"/>
        </p:xfrm>
        <a:graphic>
          <a:graphicData uri="http://schemas.openxmlformats.org/drawingml/2006/table">
            <a:tbl>
              <a:tblPr firstRow="1" bandRow="1">
                <a:tableStyleId>{5C22544A-7EE6-4342-B048-85BDC9FD1C3A}</a:tableStyleId>
              </a:tblPr>
              <a:tblGrid>
                <a:gridCol w="1632183">
                  <a:extLst>
                    <a:ext uri="{9D8B030D-6E8A-4147-A177-3AD203B41FA5}">
                      <a16:colId xmlns:a16="http://schemas.microsoft.com/office/drawing/2014/main" val="2519953723"/>
                    </a:ext>
                  </a:extLst>
                </a:gridCol>
                <a:gridCol w="964525">
                  <a:extLst>
                    <a:ext uri="{9D8B030D-6E8A-4147-A177-3AD203B41FA5}">
                      <a16:colId xmlns:a16="http://schemas.microsoft.com/office/drawing/2014/main" val="2876643617"/>
                    </a:ext>
                  </a:extLst>
                </a:gridCol>
                <a:gridCol w="529306">
                  <a:extLst>
                    <a:ext uri="{9D8B030D-6E8A-4147-A177-3AD203B41FA5}">
                      <a16:colId xmlns:a16="http://schemas.microsoft.com/office/drawing/2014/main" val="1937411483"/>
                    </a:ext>
                  </a:extLst>
                </a:gridCol>
                <a:gridCol w="609600">
                  <a:extLst>
                    <a:ext uri="{9D8B030D-6E8A-4147-A177-3AD203B41FA5}">
                      <a16:colId xmlns:a16="http://schemas.microsoft.com/office/drawing/2014/main" val="2570233365"/>
                    </a:ext>
                  </a:extLst>
                </a:gridCol>
                <a:gridCol w="609600">
                  <a:extLst>
                    <a:ext uri="{9D8B030D-6E8A-4147-A177-3AD203B41FA5}">
                      <a16:colId xmlns:a16="http://schemas.microsoft.com/office/drawing/2014/main" val="487270849"/>
                    </a:ext>
                  </a:extLst>
                </a:gridCol>
                <a:gridCol w="533400">
                  <a:extLst>
                    <a:ext uri="{9D8B030D-6E8A-4147-A177-3AD203B41FA5}">
                      <a16:colId xmlns:a16="http://schemas.microsoft.com/office/drawing/2014/main" val="218196952"/>
                    </a:ext>
                  </a:extLst>
                </a:gridCol>
                <a:gridCol w="609600">
                  <a:extLst>
                    <a:ext uri="{9D8B030D-6E8A-4147-A177-3AD203B41FA5}">
                      <a16:colId xmlns:a16="http://schemas.microsoft.com/office/drawing/2014/main" val="3834128543"/>
                    </a:ext>
                  </a:extLst>
                </a:gridCol>
              </a:tblGrid>
              <a:tr h="370840">
                <a:tc>
                  <a:txBody>
                    <a:bodyPr/>
                    <a:lstStyle/>
                    <a:p>
                      <a:r>
                        <a:rPr lang="en-US" dirty="0" smtClean="0"/>
                        <a:t>Service quality</a:t>
                      </a:r>
                      <a:endParaRPr lang="en-US" dirty="0"/>
                    </a:p>
                  </a:txBody>
                  <a:tcPr/>
                </a:tc>
                <a:tc>
                  <a:txBody>
                    <a:bodyPr/>
                    <a:lstStyle/>
                    <a:p>
                      <a:r>
                        <a:rPr lang="en-US" dirty="0" smtClean="0"/>
                        <a:t>Integer Value</a:t>
                      </a:r>
                      <a:endParaRPr lang="en-US" dirty="0"/>
                    </a:p>
                  </a:txBody>
                  <a:tcPr/>
                </a:tc>
                <a:tc>
                  <a:txBody>
                    <a:bodyPr/>
                    <a:lstStyle/>
                    <a:p>
                      <a:r>
                        <a:rPr lang="en-US" dirty="0" smtClean="0"/>
                        <a:t>X1</a:t>
                      </a:r>
                      <a:endParaRPr lang="en-US" dirty="0"/>
                    </a:p>
                  </a:txBody>
                  <a:tcPr/>
                </a:tc>
                <a:tc>
                  <a:txBody>
                    <a:bodyPr/>
                    <a:lstStyle/>
                    <a:p>
                      <a:r>
                        <a:rPr lang="en-US" dirty="0" smtClean="0"/>
                        <a:t>X2</a:t>
                      </a:r>
                      <a:endParaRPr lang="en-US" dirty="0"/>
                    </a:p>
                  </a:txBody>
                  <a:tcPr/>
                </a:tc>
                <a:tc>
                  <a:txBody>
                    <a:bodyPr/>
                    <a:lstStyle/>
                    <a:p>
                      <a:r>
                        <a:rPr lang="en-US" dirty="0" smtClean="0"/>
                        <a:t>X3</a:t>
                      </a:r>
                      <a:endParaRPr lang="en-US" dirty="0"/>
                    </a:p>
                  </a:txBody>
                  <a:tcPr/>
                </a:tc>
                <a:tc>
                  <a:txBody>
                    <a:bodyPr/>
                    <a:lstStyle/>
                    <a:p>
                      <a:r>
                        <a:rPr lang="en-US" dirty="0" smtClean="0"/>
                        <a:t>X4</a:t>
                      </a:r>
                      <a:endParaRPr lang="en-US" dirty="0"/>
                    </a:p>
                  </a:txBody>
                  <a:tcPr/>
                </a:tc>
                <a:tc>
                  <a:txBody>
                    <a:bodyPr/>
                    <a:lstStyle/>
                    <a:p>
                      <a:r>
                        <a:rPr lang="en-US" dirty="0" smtClean="0"/>
                        <a:t>X5</a:t>
                      </a:r>
                      <a:endParaRPr lang="en-US" dirty="0"/>
                    </a:p>
                  </a:txBody>
                  <a:tcPr/>
                </a:tc>
                <a:extLst>
                  <a:ext uri="{0D108BD9-81ED-4DB2-BD59-A6C34878D82A}">
                    <a16:rowId xmlns:a16="http://schemas.microsoft.com/office/drawing/2014/main" val="3543097602"/>
                  </a:ext>
                </a:extLst>
              </a:tr>
              <a:tr h="370840">
                <a:tc>
                  <a:txBody>
                    <a:bodyPr/>
                    <a:lstStyle/>
                    <a:p>
                      <a:r>
                        <a:rPr lang="en-US" smtClean="0"/>
                        <a:t>Awful</a:t>
                      </a:r>
                      <a:endParaRPr lang="en-US" dirty="0"/>
                    </a:p>
                  </a:txBody>
                  <a:tcPr/>
                </a:tc>
                <a:tc>
                  <a:txBody>
                    <a:bodyPr/>
                    <a:lstStyle/>
                    <a:p>
                      <a:r>
                        <a:rPr lang="en-US" smtClean="0"/>
                        <a:t>0</a:t>
                      </a:r>
                      <a:endParaRPr lang="en-US" dirty="0"/>
                    </a:p>
                  </a:txBody>
                  <a:tcPr/>
                </a:tc>
                <a:tc>
                  <a:txBody>
                    <a:bodyPr/>
                    <a:lstStyle/>
                    <a:p>
                      <a:r>
                        <a:rPr lang="en-US" dirty="0" smtClean="0"/>
                        <a:t>1</a:t>
                      </a:r>
                      <a:endParaRPr lang="en-US" dirty="0"/>
                    </a:p>
                  </a:txBody>
                  <a:tcPr/>
                </a:tc>
                <a:tc>
                  <a:txBody>
                    <a:bodyPr/>
                    <a:lstStyle/>
                    <a:p>
                      <a:r>
                        <a:rPr lang="en-US" smtClean="0"/>
                        <a:t>0</a:t>
                      </a:r>
                      <a:endParaRPr lang="en-US" dirty="0"/>
                    </a:p>
                  </a:txBody>
                  <a:tcPr/>
                </a:tc>
                <a:tc>
                  <a:txBody>
                    <a:bodyPr/>
                    <a:lstStyle/>
                    <a:p>
                      <a:r>
                        <a:rPr lang="en-US" smtClean="0"/>
                        <a:t>0</a:t>
                      </a:r>
                      <a:endParaRPr lang="en-US" dirty="0"/>
                    </a:p>
                  </a:txBody>
                  <a:tcPr/>
                </a:tc>
                <a:tc>
                  <a:txBody>
                    <a:bodyPr/>
                    <a:lstStyle/>
                    <a:p>
                      <a:r>
                        <a:rPr lang="en-US" dirty="0" smtClean="0"/>
                        <a:t>0</a:t>
                      </a:r>
                      <a:endParaRPr lang="en-US" dirty="0"/>
                    </a:p>
                  </a:txBody>
                  <a:tcPr/>
                </a:tc>
                <a:tc>
                  <a:txBody>
                    <a:bodyPr/>
                    <a:lstStyle/>
                    <a:p>
                      <a:r>
                        <a:rPr lang="en-US" dirty="0" smtClean="0"/>
                        <a:t>0</a:t>
                      </a:r>
                      <a:endParaRPr lang="en-US" dirty="0"/>
                    </a:p>
                  </a:txBody>
                  <a:tcPr/>
                </a:tc>
                <a:extLst>
                  <a:ext uri="{0D108BD9-81ED-4DB2-BD59-A6C34878D82A}">
                    <a16:rowId xmlns:a16="http://schemas.microsoft.com/office/drawing/2014/main" val="644290560"/>
                  </a:ext>
                </a:extLst>
              </a:tr>
              <a:tr h="370840">
                <a:tc>
                  <a:txBody>
                    <a:bodyPr/>
                    <a:lstStyle/>
                    <a:p>
                      <a:r>
                        <a:rPr lang="en-US" smtClean="0"/>
                        <a:t>Poor</a:t>
                      </a:r>
                      <a:endParaRPr lang="en-US" dirty="0"/>
                    </a:p>
                  </a:txBody>
                  <a:tcPr/>
                </a:tc>
                <a:tc>
                  <a:txBody>
                    <a:bodyPr/>
                    <a:lstStyle/>
                    <a:p>
                      <a:r>
                        <a:rPr lang="en-US" smtClean="0"/>
                        <a:t>1</a:t>
                      </a:r>
                      <a:endParaRPr lang="en-US" dirty="0"/>
                    </a:p>
                  </a:txBody>
                  <a:tcPr/>
                </a:tc>
                <a:tc>
                  <a:txBody>
                    <a:bodyPr/>
                    <a:lstStyle/>
                    <a:p>
                      <a:r>
                        <a:rPr lang="en-US" smtClean="0"/>
                        <a:t>0</a:t>
                      </a:r>
                      <a:endParaRPr lang="en-US" dirty="0"/>
                    </a:p>
                  </a:txBody>
                  <a:tcPr/>
                </a:tc>
                <a:tc>
                  <a:txBody>
                    <a:bodyPr/>
                    <a:lstStyle/>
                    <a:p>
                      <a:r>
                        <a:rPr lang="en-US" dirty="0" smtClean="0"/>
                        <a:t>1</a:t>
                      </a:r>
                      <a:endParaRPr lang="en-US" dirty="0"/>
                    </a:p>
                  </a:txBody>
                  <a:tcPr/>
                </a:tc>
                <a:tc>
                  <a:txBody>
                    <a:bodyPr/>
                    <a:lstStyle/>
                    <a:p>
                      <a:r>
                        <a:rPr lang="en-US" dirty="0" smtClean="0"/>
                        <a:t>0</a:t>
                      </a:r>
                      <a:endParaRPr lang="en-US" dirty="0"/>
                    </a:p>
                  </a:txBody>
                  <a:tcPr/>
                </a:tc>
                <a:tc>
                  <a:txBody>
                    <a:bodyPr/>
                    <a:lstStyle/>
                    <a:p>
                      <a:r>
                        <a:rPr lang="en-US" dirty="0" smtClean="0"/>
                        <a:t>0</a:t>
                      </a:r>
                      <a:endParaRPr lang="en-US" dirty="0"/>
                    </a:p>
                  </a:txBody>
                  <a:tcPr/>
                </a:tc>
                <a:tc>
                  <a:txBody>
                    <a:bodyPr/>
                    <a:lstStyle/>
                    <a:p>
                      <a:r>
                        <a:rPr lang="en-US" dirty="0" smtClean="0"/>
                        <a:t>0</a:t>
                      </a:r>
                      <a:endParaRPr lang="en-US" dirty="0"/>
                    </a:p>
                  </a:txBody>
                  <a:tcPr/>
                </a:tc>
                <a:extLst>
                  <a:ext uri="{0D108BD9-81ED-4DB2-BD59-A6C34878D82A}">
                    <a16:rowId xmlns:a16="http://schemas.microsoft.com/office/drawing/2014/main" val="2698751340"/>
                  </a:ext>
                </a:extLst>
              </a:tr>
              <a:tr h="370840">
                <a:tc>
                  <a:txBody>
                    <a:bodyPr/>
                    <a:lstStyle/>
                    <a:p>
                      <a:r>
                        <a:rPr lang="en-US" smtClean="0"/>
                        <a:t>Ok</a:t>
                      </a:r>
                      <a:endParaRPr lang="en-US" dirty="0"/>
                    </a:p>
                  </a:txBody>
                  <a:tcPr/>
                </a:tc>
                <a:tc>
                  <a:txBody>
                    <a:bodyPr/>
                    <a:lstStyle/>
                    <a:p>
                      <a:r>
                        <a:rPr lang="en-US" dirty="0" smtClean="0"/>
                        <a:t>2</a:t>
                      </a:r>
                      <a:endParaRPr lang="en-US" dirty="0"/>
                    </a:p>
                  </a:txBody>
                  <a:tcPr/>
                </a:tc>
                <a:tc>
                  <a:txBody>
                    <a:bodyPr/>
                    <a:lstStyle/>
                    <a:p>
                      <a:r>
                        <a:rPr lang="en-US" smtClean="0"/>
                        <a:t>0</a:t>
                      </a:r>
                      <a:endParaRPr lang="en-US" dirty="0"/>
                    </a:p>
                  </a:txBody>
                  <a:tcPr/>
                </a:tc>
                <a:tc>
                  <a:txBody>
                    <a:bodyPr/>
                    <a:lstStyle/>
                    <a:p>
                      <a:r>
                        <a:rPr lang="en-US" dirty="0" smtClean="0"/>
                        <a:t>0</a:t>
                      </a:r>
                      <a:endParaRPr lang="en-US" dirty="0"/>
                    </a:p>
                  </a:txBody>
                  <a:tcPr/>
                </a:tc>
                <a:tc>
                  <a:txBody>
                    <a:bodyPr/>
                    <a:lstStyle/>
                    <a:p>
                      <a:r>
                        <a:rPr lang="en-US" dirty="0" smtClean="0"/>
                        <a:t>1</a:t>
                      </a:r>
                      <a:endParaRPr lang="en-US" dirty="0"/>
                    </a:p>
                  </a:txBody>
                  <a:tcPr/>
                </a:tc>
                <a:tc>
                  <a:txBody>
                    <a:bodyPr/>
                    <a:lstStyle/>
                    <a:p>
                      <a:r>
                        <a:rPr lang="en-US" dirty="0" smtClean="0"/>
                        <a:t>0</a:t>
                      </a:r>
                      <a:endParaRPr lang="en-US" dirty="0"/>
                    </a:p>
                  </a:txBody>
                  <a:tcPr/>
                </a:tc>
                <a:tc>
                  <a:txBody>
                    <a:bodyPr/>
                    <a:lstStyle/>
                    <a:p>
                      <a:r>
                        <a:rPr lang="en-US" dirty="0" smtClean="0"/>
                        <a:t>0</a:t>
                      </a:r>
                      <a:endParaRPr lang="en-US" dirty="0"/>
                    </a:p>
                  </a:txBody>
                  <a:tcPr/>
                </a:tc>
                <a:extLst>
                  <a:ext uri="{0D108BD9-81ED-4DB2-BD59-A6C34878D82A}">
                    <a16:rowId xmlns:a16="http://schemas.microsoft.com/office/drawing/2014/main" val="3648458227"/>
                  </a:ext>
                </a:extLst>
              </a:tr>
              <a:tr h="370840">
                <a:tc>
                  <a:txBody>
                    <a:bodyPr/>
                    <a:lstStyle/>
                    <a:p>
                      <a:r>
                        <a:rPr lang="en-US" smtClean="0"/>
                        <a:t>Good</a:t>
                      </a:r>
                      <a:endParaRPr lang="en-US" dirty="0"/>
                    </a:p>
                  </a:txBody>
                  <a:tcPr/>
                </a:tc>
                <a:tc>
                  <a:txBody>
                    <a:bodyPr/>
                    <a:lstStyle/>
                    <a:p>
                      <a:r>
                        <a:rPr lang="en-US" smtClean="0"/>
                        <a:t>3</a:t>
                      </a:r>
                      <a:endParaRPr lang="en-US" dirty="0"/>
                    </a:p>
                  </a:txBody>
                  <a:tcPr/>
                </a:tc>
                <a:tc>
                  <a:txBody>
                    <a:bodyPr/>
                    <a:lstStyle/>
                    <a:p>
                      <a:r>
                        <a:rPr lang="en-US" smtClean="0"/>
                        <a:t>0</a:t>
                      </a:r>
                      <a:endParaRPr lang="en-US" dirty="0"/>
                    </a:p>
                  </a:txBody>
                  <a:tcPr/>
                </a:tc>
                <a:tc>
                  <a:txBody>
                    <a:bodyPr/>
                    <a:lstStyle/>
                    <a:p>
                      <a:r>
                        <a:rPr lang="en-US" dirty="0" smtClean="0"/>
                        <a:t>0</a:t>
                      </a:r>
                      <a:endParaRPr lang="en-US" dirty="0"/>
                    </a:p>
                  </a:txBody>
                  <a:tcPr/>
                </a:tc>
                <a:tc>
                  <a:txBody>
                    <a:bodyPr/>
                    <a:lstStyle/>
                    <a:p>
                      <a:r>
                        <a:rPr lang="en-US" dirty="0" smtClean="0"/>
                        <a:t>0</a:t>
                      </a:r>
                      <a:endParaRPr lang="en-US" dirty="0"/>
                    </a:p>
                  </a:txBody>
                  <a:tcPr/>
                </a:tc>
                <a:tc>
                  <a:txBody>
                    <a:bodyPr/>
                    <a:lstStyle/>
                    <a:p>
                      <a:r>
                        <a:rPr lang="en-US" dirty="0" smtClean="0"/>
                        <a:t>1</a:t>
                      </a:r>
                      <a:endParaRPr lang="en-US" dirty="0"/>
                    </a:p>
                  </a:txBody>
                  <a:tcPr/>
                </a:tc>
                <a:tc>
                  <a:txBody>
                    <a:bodyPr/>
                    <a:lstStyle/>
                    <a:p>
                      <a:r>
                        <a:rPr lang="en-US" dirty="0" smtClean="0"/>
                        <a:t>0</a:t>
                      </a:r>
                      <a:endParaRPr lang="en-US" dirty="0"/>
                    </a:p>
                  </a:txBody>
                  <a:tcPr/>
                </a:tc>
                <a:extLst>
                  <a:ext uri="{0D108BD9-81ED-4DB2-BD59-A6C34878D82A}">
                    <a16:rowId xmlns:a16="http://schemas.microsoft.com/office/drawing/2014/main" val="275567715"/>
                  </a:ext>
                </a:extLst>
              </a:tr>
              <a:tr h="370840">
                <a:tc>
                  <a:txBody>
                    <a:bodyPr/>
                    <a:lstStyle/>
                    <a:p>
                      <a:r>
                        <a:rPr lang="en-US" dirty="0" smtClean="0"/>
                        <a:t>Great</a:t>
                      </a:r>
                      <a:endParaRPr lang="en-US" dirty="0"/>
                    </a:p>
                  </a:txBody>
                  <a:tcPr/>
                </a:tc>
                <a:tc>
                  <a:txBody>
                    <a:bodyPr/>
                    <a:lstStyle/>
                    <a:p>
                      <a:r>
                        <a:rPr lang="en-US" dirty="0" smtClean="0"/>
                        <a:t>4</a:t>
                      </a:r>
                      <a:endParaRPr lang="en-US" dirty="0"/>
                    </a:p>
                  </a:txBody>
                  <a:tcPr/>
                </a:tc>
                <a:tc>
                  <a:txBody>
                    <a:bodyPr/>
                    <a:lstStyle/>
                    <a:p>
                      <a:r>
                        <a:rPr lang="en-US" dirty="0" smtClean="0"/>
                        <a:t>0</a:t>
                      </a:r>
                      <a:endParaRPr lang="en-US" dirty="0"/>
                    </a:p>
                  </a:txBody>
                  <a:tcPr/>
                </a:tc>
                <a:tc>
                  <a:txBody>
                    <a:bodyPr/>
                    <a:lstStyle/>
                    <a:p>
                      <a:r>
                        <a:rPr lang="en-US" smtClean="0"/>
                        <a:t>0</a:t>
                      </a:r>
                      <a:endParaRPr lang="en-US" dirty="0"/>
                    </a:p>
                  </a:txBody>
                  <a:tcPr/>
                </a:tc>
                <a:tc>
                  <a:txBody>
                    <a:bodyPr/>
                    <a:lstStyle/>
                    <a:p>
                      <a:r>
                        <a:rPr lang="en-US" dirty="0" smtClean="0"/>
                        <a:t>0</a:t>
                      </a:r>
                      <a:endParaRPr lang="en-US" dirty="0"/>
                    </a:p>
                  </a:txBody>
                  <a:tcPr/>
                </a:tc>
                <a:tc>
                  <a:txBody>
                    <a:bodyPr/>
                    <a:lstStyle/>
                    <a:p>
                      <a:r>
                        <a:rPr lang="en-US" dirty="0" smtClean="0"/>
                        <a:t>0</a:t>
                      </a:r>
                      <a:endParaRPr lang="en-US" dirty="0"/>
                    </a:p>
                  </a:txBody>
                  <a:tcPr/>
                </a:tc>
                <a:tc>
                  <a:txBody>
                    <a:bodyPr/>
                    <a:lstStyle/>
                    <a:p>
                      <a:r>
                        <a:rPr lang="en-US" dirty="0" smtClean="0"/>
                        <a:t>1</a:t>
                      </a:r>
                      <a:endParaRPr lang="en-US" dirty="0"/>
                    </a:p>
                  </a:txBody>
                  <a:tcPr/>
                </a:tc>
                <a:extLst>
                  <a:ext uri="{0D108BD9-81ED-4DB2-BD59-A6C34878D82A}">
                    <a16:rowId xmlns:a16="http://schemas.microsoft.com/office/drawing/2014/main" val="4008477086"/>
                  </a:ext>
                </a:extLst>
              </a:tr>
            </a:tbl>
          </a:graphicData>
        </a:graphic>
      </p:graphicFrame>
    </p:spTree>
    <p:extLst>
      <p:ext uri="{BB962C8B-B14F-4D97-AF65-F5344CB8AC3E}">
        <p14:creationId xmlns:p14="http://schemas.microsoft.com/office/powerpoint/2010/main" val="2022977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smtClean="0"/>
              <a:t>In our next session</a:t>
            </a:r>
            <a:r>
              <a:rPr lang="en-US" smtClean="0"/>
              <a:t>: </a:t>
            </a:r>
            <a:r>
              <a:rPr lang="en-US"/>
              <a:t>Proximity measures for binary attributes </a:t>
            </a:r>
          </a:p>
          <a:p>
            <a:endParaRPr lang="en-US" dirty="0"/>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4442</TotalTime>
  <Words>449</Words>
  <Application>Microsoft Office PowerPoint</Application>
  <PresentationFormat>Widescreen</PresentationFormat>
  <Paragraphs>101</Paragraphs>
  <Slides>6</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vt:lpstr>
      <vt:lpstr>Calibri Light</vt:lpstr>
      <vt:lpstr>Helvetica</vt:lpstr>
      <vt:lpstr>Helvetica Light</vt:lpstr>
      <vt:lpstr>Wingdings</vt:lpstr>
      <vt:lpstr>Office Theme</vt:lpstr>
      <vt:lpstr>Binarization</vt:lpstr>
      <vt:lpstr>Learning Objective</vt:lpstr>
      <vt:lpstr>Motivation for Binarization</vt:lpstr>
      <vt:lpstr>Binarization</vt:lpstr>
      <vt:lpstr>Binarization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Aruna</cp:lastModifiedBy>
  <cp:revision>279</cp:revision>
  <dcterms:created xsi:type="dcterms:W3CDTF">2018-10-16T06:13:57Z</dcterms:created>
  <dcterms:modified xsi:type="dcterms:W3CDTF">2019-07-19T10:12:16Z</dcterms:modified>
</cp:coreProperties>
</file>